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8"/>
    <p:restoredTop sz="94643"/>
  </p:normalViewPr>
  <p:slideViewPr>
    <p:cSldViewPr snapToGrid="0" snapToObjects="1">
      <p:cViewPr varScale="1">
        <p:scale>
          <a:sx n="97" d="100"/>
          <a:sy n="97" d="100"/>
        </p:scale>
        <p:origin x="528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13792F-E4EE-144D-9FB9-3C07835CC4A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E8FAB2C-4C96-5548-AFEA-FCA3FDA3E9D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60CF7E-CED5-7F4A-93F1-9DEE6A6F6D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886A8A0-A288-A046-AEE8-70D9F96995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5E93A48-C9E1-054E-9B49-24DBE34A61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466972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ED7068-A858-B244-8FAD-794EFB7317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DF7D3D3-82D9-E84E-A502-BB60C11FA9F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011E55-9234-E142-B449-07C9642187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BE04379-6443-F146-BEC2-4B952B1855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E19927E-DC37-2B47-9F92-A5C14B6152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69473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9B5350BE-E53A-AC47-BDA2-147DE12303D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E1EB042-403A-D94B-90EA-5A5B93CCC8A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4C57DE-1372-2F49-A0A2-118E7B0A6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6626FB-EF9B-C342-B389-1AFFBE259F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95ACED8-9EC4-B749-82BA-F0C09CAB21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029208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7B2675-2222-1545-9BA9-D1294709D7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8C33BC-5E22-9F4F-863A-5B99900017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C1D1AB-978A-E34D-9330-47376A0F91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700549-3102-C44E-BEF1-CA2F246D33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F573B11-EF90-2F49-888F-A53BDBFACB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6618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23026E-2E2C-5D4D-9FB0-15E0DB984B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7EDBFC0-CB65-0042-8F58-C5FC6ECDE0D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007476C-8799-344B-A672-572E8C3DED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83AECA1-9978-F346-82AD-0E7E7610B6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1E544B7-E086-E547-A8FC-C8C3A7F2B6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84437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67BB581-7FB0-CB4A-A843-4CD1D35AD49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733A70-CA3F-5849-92DE-17DE103014E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5BBFF15-79A2-DE41-829E-14908EE9226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7E1661C-A3D3-3846-9647-A1285AABFF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D26F3BE-415B-0144-82AC-37C1D24211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757C6A2-27B0-1146-B64E-B7A4B67092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90791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9509C9-D8B7-B64F-80DF-071A491AE1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5DCF401-74E0-A642-9E39-3B911ECD9E9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F7715FD-A31C-6A4E-96D2-8A59ED9D81D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5719E5C-4F61-074C-9660-D81A76C5CA3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4DED417-25E0-4749-842F-7D2BCF21D77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2E0F1F1-09A5-8A45-BA00-66828749EA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A5142DF-CC6E-B94B-ABBF-2772C7DF43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8DB6101-F76B-3F4B-9AC1-4C7E71FB1B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83084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1024C2-A9F6-5E4A-AAE1-BD8C00F619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E3C7CA9-6225-D445-9AD9-100FF1A7F1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D03BD86-D68F-0B4A-82CF-46DA60587E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061C7172-FE06-874B-87D7-CA4DDE9840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163794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1E71CBB8-730D-9149-8E24-F15AB1DAC8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C2649559-95FE-EF41-B557-9AA52A9AF1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78E3076-3522-AD4E-915C-372C157C98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06476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01D9F1-D0E8-E74F-A455-3C915E313F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93F06D9-D8DC-9B46-A032-DBBD05539C1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ADF8C3E-049D-6C4F-84CD-94DACA1A59C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4FCEF56-344C-9D43-9018-056D8E09BD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A3CAC24-71B5-6445-981A-B5F0211C10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AF64394-5142-9341-B591-2051B25329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182042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24C3BB-01E9-CA4F-8BC1-2E9CD2E2871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13A62A-0B04-9D47-BA88-7A8B1727A6E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B977A23-0842-5D46-8491-C66F413B405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8A8A09D-62F2-2746-82D9-7EDA535500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3968BE0-5ECA-0440-BF29-F71A6FBD93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A16936E-4408-4D47-8DDE-52ECB114B5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35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E734126-635B-8045-A5D9-9DFC2782E0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331F08-815C-414E-8600-F5FE950116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FE36B9-8B21-A94D-BC2E-CF8134190F4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331C97A-D9C4-AA40-89EE-6F109B0B1A7B}" type="datetimeFigureOut">
              <a:rPr lang="en-US" smtClean="0"/>
              <a:t>11/11/20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531FD4B-4A1F-4040-966D-D7C3013E4F8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914F868-59C5-AF4A-A0F4-D9FD4EEF3E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3A3091-6EB5-E447-ABE7-A858202BF45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60668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Rectangle 45">
            <a:extLst>
              <a:ext uri="{FF2B5EF4-FFF2-40B4-BE49-F238E27FC236}">
                <a16:creationId xmlns:a16="http://schemas.microsoft.com/office/drawing/2014/main" id="{D8010F4C-DCB6-D54D-A726-551A909FE87B}"/>
              </a:ext>
            </a:extLst>
          </p:cNvPr>
          <p:cNvSpPr/>
          <p:nvPr/>
        </p:nvSpPr>
        <p:spPr>
          <a:xfrm>
            <a:off x="1125416" y="56975"/>
            <a:ext cx="9954418" cy="5922362"/>
          </a:xfrm>
          <a:prstGeom prst="rect">
            <a:avLst/>
          </a:prstGeom>
          <a:solidFill>
            <a:schemeClr val="bg1">
              <a:lumMod val="85000"/>
            </a:schemeClr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176213" indent="-176213"/>
            <a:endParaRPr lang="en-US" sz="1400" b="1" dirty="0">
              <a:solidFill>
                <a:schemeClr val="tx1"/>
              </a:solidFill>
              <a:latin typeface="Helvetica Neue" charset="0"/>
              <a:ea typeface="Helvetica Neue" charset="0"/>
              <a:cs typeface="Helvetica Neue" charset="0"/>
            </a:endParaRPr>
          </a:p>
        </p:txBody>
      </p:sp>
      <p:sp>
        <p:nvSpPr>
          <p:cNvPr id="49" name="Rounded Rectangle 48">
            <a:extLst>
              <a:ext uri="{FF2B5EF4-FFF2-40B4-BE49-F238E27FC236}">
                <a16:creationId xmlns:a16="http://schemas.microsoft.com/office/drawing/2014/main" id="{4FC27259-6781-E24F-B4E2-C1B24596AF48}"/>
              </a:ext>
            </a:extLst>
          </p:cNvPr>
          <p:cNvSpPr/>
          <p:nvPr/>
        </p:nvSpPr>
        <p:spPr>
          <a:xfrm>
            <a:off x="1207698" y="3296795"/>
            <a:ext cx="2264538" cy="151674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76213" indent="-176213" algn="ctr"/>
            <a:r>
              <a:rPr lang="en-US" sz="1400" b="1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Model choice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Regression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Support vector machine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Decision tree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Random forest</a:t>
            </a:r>
          </a:p>
          <a:p>
            <a:pPr algn="ctr"/>
            <a:r>
              <a:rPr lang="en-US" sz="1400" dirty="0" err="1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xgBoost</a:t>
            </a:r>
            <a:endParaRPr lang="en-US" sz="1400" dirty="0">
              <a:solidFill>
                <a:schemeClr val="tx1"/>
              </a:solidFill>
              <a:latin typeface="Helvetica Neue" charset="0"/>
              <a:ea typeface="Helvetica Neue" charset="0"/>
              <a:cs typeface="Helvetica Neue" charset="0"/>
            </a:endParaRPr>
          </a:p>
        </p:txBody>
      </p:sp>
      <p:sp>
        <p:nvSpPr>
          <p:cNvPr id="53" name="Rectangle 52">
            <a:extLst>
              <a:ext uri="{FF2B5EF4-FFF2-40B4-BE49-F238E27FC236}">
                <a16:creationId xmlns:a16="http://schemas.microsoft.com/office/drawing/2014/main" id="{33536001-64C7-4141-98AA-3E4526216D97}"/>
              </a:ext>
            </a:extLst>
          </p:cNvPr>
          <p:cNvSpPr/>
          <p:nvPr/>
        </p:nvSpPr>
        <p:spPr>
          <a:xfrm>
            <a:off x="3560173" y="1871419"/>
            <a:ext cx="4982383" cy="3200238"/>
          </a:xfrm>
          <a:prstGeom prst="rect">
            <a:avLst/>
          </a:prstGeom>
          <a:solidFill>
            <a:srgbClr val="FFFFFF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14288" indent="-14288"/>
            <a:endParaRPr lang="en-US" sz="1400" dirty="0">
              <a:solidFill>
                <a:schemeClr val="tx1"/>
              </a:solidFill>
              <a:latin typeface="Helvetica Neue" charset="0"/>
              <a:ea typeface="Helvetica Neue" charset="0"/>
              <a:cs typeface="Helvetica Neue" charset="0"/>
            </a:endParaRPr>
          </a:p>
        </p:txBody>
      </p:sp>
      <p:sp>
        <p:nvSpPr>
          <p:cNvPr id="54" name="Rounded Rectangle 53">
            <a:extLst>
              <a:ext uri="{FF2B5EF4-FFF2-40B4-BE49-F238E27FC236}">
                <a16:creationId xmlns:a16="http://schemas.microsoft.com/office/drawing/2014/main" id="{3C1244B0-B188-DC4D-87F8-7CEAB9241DBA}"/>
              </a:ext>
            </a:extLst>
          </p:cNvPr>
          <p:cNvSpPr/>
          <p:nvPr/>
        </p:nvSpPr>
        <p:spPr>
          <a:xfrm>
            <a:off x="3672945" y="2162420"/>
            <a:ext cx="4737090" cy="1091215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14288" indent="-14288"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Train/test data split</a:t>
            </a:r>
          </a:p>
        </p:txBody>
      </p:sp>
      <p:cxnSp>
        <p:nvCxnSpPr>
          <p:cNvPr id="55" name="Straight Arrow Connector 54">
            <a:extLst>
              <a:ext uri="{FF2B5EF4-FFF2-40B4-BE49-F238E27FC236}">
                <a16:creationId xmlns:a16="http://schemas.microsoft.com/office/drawing/2014/main" id="{B8441861-550C-B549-B6BB-5C3CB531CAAF}"/>
              </a:ext>
            </a:extLst>
          </p:cNvPr>
          <p:cNvCxnSpPr>
            <a:cxnSpLocks/>
            <a:endCxn id="54" idx="1"/>
          </p:cNvCxnSpPr>
          <p:nvPr/>
        </p:nvCxnSpPr>
        <p:spPr>
          <a:xfrm>
            <a:off x="3214910" y="2708027"/>
            <a:ext cx="458035" cy="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Rounded Rectangle 55">
            <a:extLst>
              <a:ext uri="{FF2B5EF4-FFF2-40B4-BE49-F238E27FC236}">
                <a16:creationId xmlns:a16="http://schemas.microsoft.com/office/drawing/2014/main" id="{4FEAD48B-ACE8-034A-9832-050BCDFF27C3}"/>
              </a:ext>
            </a:extLst>
          </p:cNvPr>
          <p:cNvSpPr/>
          <p:nvPr/>
        </p:nvSpPr>
        <p:spPr>
          <a:xfrm>
            <a:off x="3752769" y="2556858"/>
            <a:ext cx="2799953" cy="568378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4288" indent="-14288"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Train data split </a:t>
            </a:r>
          </a:p>
          <a:p>
            <a:pPr marL="14288" indent="-14288"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(80%)</a:t>
            </a:r>
          </a:p>
        </p:txBody>
      </p:sp>
      <p:sp>
        <p:nvSpPr>
          <p:cNvPr id="57" name="Rounded Rectangle 56">
            <a:extLst>
              <a:ext uri="{FF2B5EF4-FFF2-40B4-BE49-F238E27FC236}">
                <a16:creationId xmlns:a16="http://schemas.microsoft.com/office/drawing/2014/main" id="{54DBCC43-25CB-A346-B946-1BB4F4B67E67}"/>
              </a:ext>
            </a:extLst>
          </p:cNvPr>
          <p:cNvSpPr/>
          <p:nvPr/>
        </p:nvSpPr>
        <p:spPr>
          <a:xfrm>
            <a:off x="6685553" y="2542463"/>
            <a:ext cx="1605211" cy="568378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4288" indent="-14288"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Test data split (20%)</a:t>
            </a:r>
          </a:p>
        </p:txBody>
      </p:sp>
      <p:sp>
        <p:nvSpPr>
          <p:cNvPr id="58" name="Rectangle 57">
            <a:extLst>
              <a:ext uri="{FF2B5EF4-FFF2-40B4-BE49-F238E27FC236}">
                <a16:creationId xmlns:a16="http://schemas.microsoft.com/office/drawing/2014/main" id="{EAE2D6FE-C009-AC49-8773-FCF6D30B7E8F}"/>
              </a:ext>
            </a:extLst>
          </p:cNvPr>
          <p:cNvSpPr/>
          <p:nvPr/>
        </p:nvSpPr>
        <p:spPr>
          <a:xfrm>
            <a:off x="3757089" y="3381357"/>
            <a:ext cx="2928465" cy="689646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4288" indent="-14288"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Find best model using </a:t>
            </a:r>
          </a:p>
          <a:p>
            <a:pPr marL="14288" indent="-14288"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5-fold cross-validation (100x)</a:t>
            </a:r>
          </a:p>
        </p:txBody>
      </p:sp>
      <p:cxnSp>
        <p:nvCxnSpPr>
          <p:cNvPr id="59" name="Straight Arrow Connector 58">
            <a:extLst>
              <a:ext uri="{FF2B5EF4-FFF2-40B4-BE49-F238E27FC236}">
                <a16:creationId xmlns:a16="http://schemas.microsoft.com/office/drawing/2014/main" id="{D6E87059-9F69-574A-B1C8-992EC85B83DD}"/>
              </a:ext>
            </a:extLst>
          </p:cNvPr>
          <p:cNvCxnSpPr>
            <a:cxnSpLocks/>
            <a:stCxn id="56" idx="2"/>
            <a:endCxn id="58" idx="0"/>
          </p:cNvCxnSpPr>
          <p:nvPr/>
        </p:nvCxnSpPr>
        <p:spPr>
          <a:xfrm>
            <a:off x="5152746" y="3125236"/>
            <a:ext cx="68576" cy="25612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Arrow Connector 59">
            <a:extLst>
              <a:ext uri="{FF2B5EF4-FFF2-40B4-BE49-F238E27FC236}">
                <a16:creationId xmlns:a16="http://schemas.microsoft.com/office/drawing/2014/main" id="{9AD8AC8E-307D-B34A-A351-79723F1ADE7D}"/>
              </a:ext>
            </a:extLst>
          </p:cNvPr>
          <p:cNvCxnSpPr>
            <a:cxnSpLocks/>
            <a:stCxn id="58" idx="3"/>
            <a:endCxn id="61" idx="1"/>
          </p:cNvCxnSpPr>
          <p:nvPr/>
        </p:nvCxnSpPr>
        <p:spPr>
          <a:xfrm>
            <a:off x="6685554" y="3726180"/>
            <a:ext cx="188075" cy="84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Rectangle 60">
            <a:extLst>
              <a:ext uri="{FF2B5EF4-FFF2-40B4-BE49-F238E27FC236}">
                <a16:creationId xmlns:a16="http://schemas.microsoft.com/office/drawing/2014/main" id="{B8CEBDF8-B015-904E-B50E-6A5A7FFA2B20}"/>
              </a:ext>
            </a:extLst>
          </p:cNvPr>
          <p:cNvSpPr/>
          <p:nvPr/>
        </p:nvSpPr>
        <p:spPr>
          <a:xfrm>
            <a:off x="6873629" y="3492182"/>
            <a:ext cx="1269167" cy="469692"/>
          </a:xfrm>
          <a:prstGeom prst="rect">
            <a:avLst/>
          </a:prstGeom>
          <a:solidFill>
            <a:schemeClr val="accent6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4288" indent="-14288" algn="ctr"/>
            <a:r>
              <a:rPr lang="en-US" sz="140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Best model</a:t>
            </a:r>
            <a:endParaRPr lang="en-US" sz="1400" dirty="0">
              <a:solidFill>
                <a:schemeClr val="tx1"/>
              </a:solidFill>
              <a:latin typeface="Helvetica Neue" charset="0"/>
              <a:ea typeface="Helvetica Neue" charset="0"/>
              <a:cs typeface="Helvetica Neue" charset="0"/>
            </a:endParaRPr>
          </a:p>
        </p:txBody>
      </p:sp>
      <p:cxnSp>
        <p:nvCxnSpPr>
          <p:cNvPr id="62" name="Straight Arrow Connector 61">
            <a:extLst>
              <a:ext uri="{FF2B5EF4-FFF2-40B4-BE49-F238E27FC236}">
                <a16:creationId xmlns:a16="http://schemas.microsoft.com/office/drawing/2014/main" id="{B46AB593-981D-5748-979C-E9111DFF329F}"/>
              </a:ext>
            </a:extLst>
          </p:cNvPr>
          <p:cNvCxnSpPr>
            <a:cxnSpLocks/>
            <a:stCxn id="61" idx="2"/>
          </p:cNvCxnSpPr>
          <p:nvPr/>
        </p:nvCxnSpPr>
        <p:spPr>
          <a:xfrm flipH="1">
            <a:off x="7381606" y="3961874"/>
            <a:ext cx="126607" cy="27254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Rectangle 62">
            <a:extLst>
              <a:ext uri="{FF2B5EF4-FFF2-40B4-BE49-F238E27FC236}">
                <a16:creationId xmlns:a16="http://schemas.microsoft.com/office/drawing/2014/main" id="{84672BBD-4AD1-C44F-B8A4-568005E87FCD}"/>
              </a:ext>
            </a:extLst>
          </p:cNvPr>
          <p:cNvSpPr/>
          <p:nvPr/>
        </p:nvSpPr>
        <p:spPr>
          <a:xfrm>
            <a:off x="4732788" y="4234421"/>
            <a:ext cx="3557975" cy="700966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4288" indent="-14288"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Difference in true test performance metric and permuted feature test performance metric for each feature (100x)</a:t>
            </a:r>
          </a:p>
        </p:txBody>
      </p:sp>
      <p:sp>
        <p:nvSpPr>
          <p:cNvPr id="64" name="Arc 63">
            <a:extLst>
              <a:ext uri="{FF2B5EF4-FFF2-40B4-BE49-F238E27FC236}">
                <a16:creationId xmlns:a16="http://schemas.microsoft.com/office/drawing/2014/main" id="{1B10AC0C-FB1D-424A-BC33-7E4BF5683C44}"/>
              </a:ext>
            </a:extLst>
          </p:cNvPr>
          <p:cNvSpPr/>
          <p:nvPr/>
        </p:nvSpPr>
        <p:spPr>
          <a:xfrm rot="21194446">
            <a:off x="7684325" y="3717537"/>
            <a:ext cx="1097232" cy="606166"/>
          </a:xfrm>
          <a:prstGeom prst="arc">
            <a:avLst>
              <a:gd name="adj1" fmla="val 15651273"/>
              <a:gd name="adj2" fmla="val 21459419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400">
              <a:latin typeface="Helvetica Neue" charset="0"/>
              <a:ea typeface="Helvetica Neue" charset="0"/>
              <a:cs typeface="Helvetica Neue" charset="0"/>
            </a:endParaRPr>
          </a:p>
        </p:txBody>
      </p:sp>
      <p:sp>
        <p:nvSpPr>
          <p:cNvPr id="65" name="Arc 64">
            <a:extLst>
              <a:ext uri="{FF2B5EF4-FFF2-40B4-BE49-F238E27FC236}">
                <a16:creationId xmlns:a16="http://schemas.microsoft.com/office/drawing/2014/main" id="{EB592043-D942-A140-91E9-BA9A24AEC5D8}"/>
              </a:ext>
            </a:extLst>
          </p:cNvPr>
          <p:cNvSpPr/>
          <p:nvPr/>
        </p:nvSpPr>
        <p:spPr>
          <a:xfrm rot="15344560">
            <a:off x="6970358" y="3128320"/>
            <a:ext cx="695494" cy="351644"/>
          </a:xfrm>
          <a:prstGeom prst="arc">
            <a:avLst>
              <a:gd name="adj1" fmla="val 13293359"/>
              <a:gd name="adj2" fmla="val 19862905"/>
            </a:avLst>
          </a:prstGeom>
          <a:ln>
            <a:solidFill>
              <a:schemeClr val="tx1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sz="1400">
              <a:latin typeface="Helvetica Neue" charset="0"/>
              <a:ea typeface="Helvetica Neue" charset="0"/>
              <a:cs typeface="Helvetica Neue" charset="0"/>
            </a:endParaRPr>
          </a:p>
        </p:txBody>
      </p:sp>
      <p:sp>
        <p:nvSpPr>
          <p:cNvPr id="66" name="Rounded Rectangle 65">
            <a:extLst>
              <a:ext uri="{FF2B5EF4-FFF2-40B4-BE49-F238E27FC236}">
                <a16:creationId xmlns:a16="http://schemas.microsoft.com/office/drawing/2014/main" id="{8D02F564-987E-D54D-AC1C-53380A710410}"/>
              </a:ext>
            </a:extLst>
          </p:cNvPr>
          <p:cNvSpPr/>
          <p:nvPr/>
        </p:nvSpPr>
        <p:spPr>
          <a:xfrm>
            <a:off x="8604026" y="3947535"/>
            <a:ext cx="2353061" cy="1083273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Model performance metrics </a:t>
            </a:r>
          </a:p>
          <a:p>
            <a:pPr algn="ctr"/>
            <a:r>
              <a:rPr lang="en-US" sz="140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Cross-validation </a:t>
            </a:r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and test performance metrics</a:t>
            </a:r>
          </a:p>
        </p:txBody>
      </p:sp>
      <p:sp>
        <p:nvSpPr>
          <p:cNvPr id="67" name="Rounded Rectangle 66">
            <a:extLst>
              <a:ext uri="{FF2B5EF4-FFF2-40B4-BE49-F238E27FC236}">
                <a16:creationId xmlns:a16="http://schemas.microsoft.com/office/drawing/2014/main" id="{391C9FC7-2D9C-814C-A5E1-1CC1AF84DF43}"/>
              </a:ext>
            </a:extLst>
          </p:cNvPr>
          <p:cNvSpPr/>
          <p:nvPr/>
        </p:nvSpPr>
        <p:spPr>
          <a:xfrm>
            <a:off x="4031416" y="5166387"/>
            <a:ext cx="4259348" cy="625021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Feature importance</a:t>
            </a:r>
          </a:p>
          <a:p>
            <a:pPr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Mean performance metric difference for each feature</a:t>
            </a:r>
          </a:p>
        </p:txBody>
      </p:sp>
      <p:cxnSp>
        <p:nvCxnSpPr>
          <p:cNvPr id="68" name="Straight Arrow Connector 67">
            <a:extLst>
              <a:ext uri="{FF2B5EF4-FFF2-40B4-BE49-F238E27FC236}">
                <a16:creationId xmlns:a16="http://schemas.microsoft.com/office/drawing/2014/main" id="{E164DEE2-0F8B-DF48-8397-55412586535E}"/>
              </a:ext>
            </a:extLst>
          </p:cNvPr>
          <p:cNvCxnSpPr>
            <a:cxnSpLocks/>
            <a:stCxn id="63" idx="2"/>
            <a:endCxn id="67" idx="0"/>
          </p:cNvCxnSpPr>
          <p:nvPr/>
        </p:nvCxnSpPr>
        <p:spPr>
          <a:xfrm flipH="1">
            <a:off x="6161090" y="4935387"/>
            <a:ext cx="350686" cy="23100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TextBox 76">
            <a:extLst>
              <a:ext uri="{FF2B5EF4-FFF2-40B4-BE49-F238E27FC236}">
                <a16:creationId xmlns:a16="http://schemas.microsoft.com/office/drawing/2014/main" id="{7C38112A-D5A0-694F-B6BB-A732AC6E8E64}"/>
              </a:ext>
            </a:extLst>
          </p:cNvPr>
          <p:cNvSpPr txBox="1"/>
          <p:nvPr/>
        </p:nvSpPr>
        <p:spPr>
          <a:xfrm>
            <a:off x="3594796" y="1862578"/>
            <a:ext cx="5062083" cy="307777"/>
          </a:xfrm>
          <a:prstGeom prst="rect">
            <a:avLst/>
          </a:prstGeom>
          <a:noFill/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sz="1400" b="1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Run </a:t>
            </a:r>
            <a:r>
              <a:rPr lang="en-US" sz="1400" b="1" dirty="0" err="1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mikropml</a:t>
            </a:r>
            <a:r>
              <a:rPr lang="en-US" sz="1400" b="1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 machine learning pipeline (</a:t>
            </a:r>
            <a:r>
              <a:rPr lang="en-US" sz="1400" b="1" dirty="0" err="1">
                <a:solidFill>
                  <a:schemeClr val="tx1"/>
                </a:solidFill>
                <a:latin typeface="Courier New" panose="02070309020205020404" pitchFamily="49" charset="0"/>
                <a:ea typeface="Helvetica Neue" charset="0"/>
                <a:cs typeface="Courier New" panose="02070309020205020404" pitchFamily="49" charset="0"/>
              </a:rPr>
              <a:t>run_ml</a:t>
            </a:r>
            <a:r>
              <a:rPr lang="en-US" sz="1400" b="1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)</a:t>
            </a:r>
            <a:endParaRPr lang="en-US" sz="1400" u="sng" dirty="0">
              <a:solidFill>
                <a:schemeClr val="tx1"/>
              </a:solidFill>
              <a:latin typeface="Helvetica Neue" charset="0"/>
              <a:ea typeface="Helvetica Neue" charset="0"/>
              <a:cs typeface="Helvetica Neue" charset="0"/>
            </a:endParaRPr>
          </a:p>
        </p:txBody>
      </p:sp>
      <p:grpSp>
        <p:nvGrpSpPr>
          <p:cNvPr id="82" name="Group 81">
            <a:extLst>
              <a:ext uri="{FF2B5EF4-FFF2-40B4-BE49-F238E27FC236}">
                <a16:creationId xmlns:a16="http://schemas.microsoft.com/office/drawing/2014/main" id="{895ABF39-9199-5949-A8B5-5B05B8DF1285}"/>
              </a:ext>
            </a:extLst>
          </p:cNvPr>
          <p:cNvGrpSpPr/>
          <p:nvPr/>
        </p:nvGrpSpPr>
        <p:grpSpPr>
          <a:xfrm>
            <a:off x="3560173" y="6048998"/>
            <a:ext cx="4982383" cy="738664"/>
            <a:chOff x="2375202" y="5088045"/>
            <a:chExt cx="4982383" cy="738664"/>
          </a:xfrm>
        </p:grpSpPr>
        <p:sp>
          <p:nvSpPr>
            <p:cNvPr id="83" name="TextBox 82">
              <a:extLst>
                <a:ext uri="{FF2B5EF4-FFF2-40B4-BE49-F238E27FC236}">
                  <a16:creationId xmlns:a16="http://schemas.microsoft.com/office/drawing/2014/main" id="{7C1AC145-45E5-9F40-80AA-EEF9B366E644}"/>
                </a:ext>
              </a:extLst>
            </p:cNvPr>
            <p:cNvSpPr txBox="1"/>
            <p:nvPr/>
          </p:nvSpPr>
          <p:spPr>
            <a:xfrm>
              <a:off x="2375202" y="5088045"/>
              <a:ext cx="4982383" cy="738664"/>
            </a:xfrm>
            <a:prstGeom prst="rect">
              <a:avLst/>
            </a:prstGeom>
            <a:solidFill>
              <a:srgbClr val="FFFFFF"/>
            </a:solidFill>
            <a:ln w="28575"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endParaRPr lang="en-US" sz="1400" b="1" dirty="0">
                <a:latin typeface="Helvetica Neue" charset="0"/>
                <a:ea typeface="Helvetica Neue" charset="0"/>
                <a:cs typeface="Helvetica Neue" charset="0"/>
              </a:endParaRPr>
            </a:p>
            <a:p>
              <a:r>
                <a:rPr lang="en-US" sz="1400" b="1" dirty="0">
                  <a:latin typeface="Helvetica Neue" charset="0"/>
                  <a:ea typeface="Helvetica Neue" charset="0"/>
                  <a:cs typeface="Helvetica Neue" charset="0"/>
                </a:rPr>
                <a:t>Key</a:t>
              </a:r>
            </a:p>
            <a:p>
              <a:endParaRPr lang="en-US" sz="1400" b="1" dirty="0">
                <a:latin typeface="Helvetica Neue" charset="0"/>
                <a:ea typeface="Helvetica Neue" charset="0"/>
                <a:cs typeface="Helvetica Neue" charset="0"/>
              </a:endParaRPr>
            </a:p>
          </p:txBody>
        </p:sp>
        <p:sp>
          <p:nvSpPr>
            <p:cNvPr id="84" name="Rounded Rectangle 83">
              <a:extLst>
                <a:ext uri="{FF2B5EF4-FFF2-40B4-BE49-F238E27FC236}">
                  <a16:creationId xmlns:a16="http://schemas.microsoft.com/office/drawing/2014/main" id="{4D7BB165-F743-2A40-A795-C66F4498D99B}"/>
                </a:ext>
              </a:extLst>
            </p:cNvPr>
            <p:cNvSpPr/>
            <p:nvPr/>
          </p:nvSpPr>
          <p:spPr>
            <a:xfrm>
              <a:off x="3004354" y="5212127"/>
              <a:ext cx="1320615" cy="490499"/>
            </a:xfrm>
            <a:prstGeom prst="roundRect">
              <a:avLst/>
            </a:pr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14288" indent="-14288" algn="ctr"/>
              <a:r>
                <a:rPr lang="en-US" sz="1400" dirty="0">
                  <a:solidFill>
                    <a:schemeClr val="tx1"/>
                  </a:solidFill>
                  <a:latin typeface="Helvetica Neue" charset="0"/>
                  <a:ea typeface="Helvetica Neue" charset="0"/>
                  <a:cs typeface="Helvetica Neue" charset="0"/>
                </a:rPr>
                <a:t>Data</a:t>
              </a:r>
            </a:p>
          </p:txBody>
        </p:sp>
        <p:sp>
          <p:nvSpPr>
            <p:cNvPr id="85" name="Rounded Rectangle 84">
              <a:extLst>
                <a:ext uri="{FF2B5EF4-FFF2-40B4-BE49-F238E27FC236}">
                  <a16:creationId xmlns:a16="http://schemas.microsoft.com/office/drawing/2014/main" id="{17B537ED-876D-7F47-B1C3-A2A016D8BC8E}"/>
                </a:ext>
              </a:extLst>
            </p:cNvPr>
            <p:cNvSpPr/>
            <p:nvPr/>
          </p:nvSpPr>
          <p:spPr>
            <a:xfrm>
              <a:off x="4442201" y="5212127"/>
              <a:ext cx="1324387" cy="490499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14288" indent="-14288" algn="ctr"/>
              <a:r>
                <a:rPr lang="en-US" sz="1400" dirty="0">
                  <a:solidFill>
                    <a:schemeClr val="tx1"/>
                  </a:solidFill>
                  <a:latin typeface="Helvetica Neue" charset="0"/>
                  <a:ea typeface="Helvetica Neue" charset="0"/>
                  <a:cs typeface="Helvetica Neue" charset="0"/>
                </a:rPr>
                <a:t>Machine learning</a:t>
              </a:r>
            </a:p>
          </p:txBody>
        </p:sp>
        <p:sp>
          <p:nvSpPr>
            <p:cNvPr id="86" name="Rounded Rectangle 85">
              <a:extLst>
                <a:ext uri="{FF2B5EF4-FFF2-40B4-BE49-F238E27FC236}">
                  <a16:creationId xmlns:a16="http://schemas.microsoft.com/office/drawing/2014/main" id="{F9488F52-3804-2146-95E3-BAA605E84382}"/>
                </a:ext>
              </a:extLst>
            </p:cNvPr>
            <p:cNvSpPr/>
            <p:nvPr/>
          </p:nvSpPr>
          <p:spPr>
            <a:xfrm>
              <a:off x="5896282" y="5212126"/>
              <a:ext cx="1324387" cy="490499"/>
            </a:xfrm>
            <a:prstGeom prst="roundRect">
              <a:avLst/>
            </a:pr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400" dirty="0">
                  <a:solidFill>
                    <a:schemeClr val="tx1"/>
                  </a:solidFill>
                  <a:latin typeface="Helvetica Neue" charset="0"/>
                  <a:ea typeface="Helvetica Neue" charset="0"/>
                  <a:cs typeface="Helvetica Neue" charset="0"/>
                </a:rPr>
                <a:t>Model output</a:t>
              </a:r>
            </a:p>
          </p:txBody>
        </p:sp>
      </p:grpSp>
      <p:cxnSp>
        <p:nvCxnSpPr>
          <p:cNvPr id="102" name="Straight Arrow Connector 101">
            <a:extLst>
              <a:ext uri="{FF2B5EF4-FFF2-40B4-BE49-F238E27FC236}">
                <a16:creationId xmlns:a16="http://schemas.microsoft.com/office/drawing/2014/main" id="{FF553030-FEB6-0D45-94AD-458E2A7F2F63}"/>
              </a:ext>
            </a:extLst>
          </p:cNvPr>
          <p:cNvCxnSpPr>
            <a:cxnSpLocks/>
            <a:endCxn id="58" idx="1"/>
          </p:cNvCxnSpPr>
          <p:nvPr/>
        </p:nvCxnSpPr>
        <p:spPr>
          <a:xfrm flipV="1">
            <a:off x="3472236" y="3726180"/>
            <a:ext cx="284853" cy="1919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Rectangle 127">
            <a:extLst>
              <a:ext uri="{FF2B5EF4-FFF2-40B4-BE49-F238E27FC236}">
                <a16:creationId xmlns:a16="http://schemas.microsoft.com/office/drawing/2014/main" id="{55A4BD13-64DC-1847-AFE8-B2013D2E6B67}"/>
              </a:ext>
            </a:extLst>
          </p:cNvPr>
          <p:cNvSpPr/>
          <p:nvPr/>
        </p:nvSpPr>
        <p:spPr>
          <a:xfrm>
            <a:off x="3946531" y="4124764"/>
            <a:ext cx="4503259" cy="1757394"/>
          </a:xfrm>
          <a:prstGeom prst="rect">
            <a:avLst/>
          </a:prstGeom>
          <a:noFill/>
          <a:ln w="285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</a:rPr>
              <a:t>Optional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98047B1B-5995-BB40-8467-5BA5C2F6BA03}"/>
              </a:ext>
            </a:extLst>
          </p:cNvPr>
          <p:cNvSpPr/>
          <p:nvPr/>
        </p:nvSpPr>
        <p:spPr>
          <a:xfrm>
            <a:off x="3459662" y="128861"/>
            <a:ext cx="5179632" cy="1670414"/>
          </a:xfrm>
          <a:prstGeom prst="rect">
            <a:avLst/>
          </a:prstGeom>
          <a:noFill/>
          <a:ln w="285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</a:rPr>
              <a:t>Optional</a:t>
            </a:r>
          </a:p>
        </p:txBody>
      </p:sp>
      <p:sp>
        <p:nvSpPr>
          <p:cNvPr id="31" name="Rectangle 30">
            <a:extLst>
              <a:ext uri="{FF2B5EF4-FFF2-40B4-BE49-F238E27FC236}">
                <a16:creationId xmlns:a16="http://schemas.microsoft.com/office/drawing/2014/main" id="{5B30589E-2E45-584B-A14F-5C499F633FA9}"/>
              </a:ext>
            </a:extLst>
          </p:cNvPr>
          <p:cNvSpPr/>
          <p:nvPr/>
        </p:nvSpPr>
        <p:spPr>
          <a:xfrm>
            <a:off x="3560173" y="423519"/>
            <a:ext cx="4982383" cy="1296518"/>
          </a:xfrm>
          <a:prstGeom prst="rect">
            <a:avLst/>
          </a:prstGeom>
          <a:solidFill>
            <a:srgbClr val="FFFFFF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marL="14288" indent="-14288"/>
            <a:r>
              <a:rPr lang="en-US" sz="1400" b="1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Preprocess data (</a:t>
            </a:r>
            <a:r>
              <a:rPr lang="en-US" sz="1400" b="1" dirty="0" err="1">
                <a:solidFill>
                  <a:schemeClr val="tx1"/>
                </a:solidFill>
                <a:latin typeface="Courier New" panose="02070309020205020404" pitchFamily="49" charset="0"/>
                <a:ea typeface="Helvetica Neue" charset="0"/>
                <a:cs typeface="Courier New" panose="02070309020205020404" pitchFamily="49" charset="0"/>
              </a:rPr>
              <a:t>preprocess_data</a:t>
            </a:r>
            <a:r>
              <a:rPr lang="en-US" sz="1400" b="1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)</a:t>
            </a:r>
          </a:p>
        </p:txBody>
      </p:sp>
      <p:sp>
        <p:nvSpPr>
          <p:cNvPr id="39" name="Rounded Rectangle 38">
            <a:extLst>
              <a:ext uri="{FF2B5EF4-FFF2-40B4-BE49-F238E27FC236}">
                <a16:creationId xmlns:a16="http://schemas.microsoft.com/office/drawing/2014/main" id="{4085A588-ED03-6B47-A4DD-E4683AB8EFE5}"/>
              </a:ext>
            </a:extLst>
          </p:cNvPr>
          <p:cNvSpPr/>
          <p:nvPr/>
        </p:nvSpPr>
        <p:spPr>
          <a:xfrm>
            <a:off x="1894860" y="483594"/>
            <a:ext cx="1301180" cy="926892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marL="14288" indent="-14288" algn="ctr"/>
            <a:r>
              <a:rPr lang="en-US" sz="1400" b="1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Raw data</a:t>
            </a:r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 Outcome &amp; Feature set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51EFA7A0-0288-B04C-BF49-63A5A6C431AD}"/>
              </a:ext>
            </a:extLst>
          </p:cNvPr>
          <p:cNvSpPr/>
          <p:nvPr/>
        </p:nvSpPr>
        <p:spPr>
          <a:xfrm>
            <a:off x="3690530" y="710707"/>
            <a:ext cx="4737090" cy="935561"/>
          </a:xfrm>
          <a:prstGeom prst="roundRect">
            <a:avLst/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4288" indent="-14288"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Normalize continuous features</a:t>
            </a:r>
          </a:p>
          <a:p>
            <a:pPr marL="14288" indent="-14288"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Binarize categorical features</a:t>
            </a:r>
          </a:p>
          <a:p>
            <a:pPr marL="14288" indent="-14288"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Remove features with near-zero variance</a:t>
            </a:r>
          </a:p>
          <a:p>
            <a:pPr marL="14288" indent="-14288" algn="ctr"/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Keep one instance of perfectly correlated features</a:t>
            </a:r>
          </a:p>
        </p:txBody>
      </p: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E36C5354-0253-B34F-BA73-E1FB3E64F0AA}"/>
              </a:ext>
            </a:extLst>
          </p:cNvPr>
          <p:cNvCxnSpPr>
            <a:cxnSpLocks/>
            <a:stCxn id="39" idx="3"/>
          </p:cNvCxnSpPr>
          <p:nvPr/>
        </p:nvCxnSpPr>
        <p:spPr>
          <a:xfrm>
            <a:off x="3196040" y="947040"/>
            <a:ext cx="494490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>
            <a:extLst>
              <a:ext uri="{FF2B5EF4-FFF2-40B4-BE49-F238E27FC236}">
                <a16:creationId xmlns:a16="http://schemas.microsoft.com/office/drawing/2014/main" id="{2F3690C7-D8C6-E647-8A25-2B076A61C8AD}"/>
              </a:ext>
            </a:extLst>
          </p:cNvPr>
          <p:cNvCxnSpPr>
            <a:cxnSpLocks/>
          </p:cNvCxnSpPr>
          <p:nvPr/>
        </p:nvCxnSpPr>
        <p:spPr>
          <a:xfrm flipH="1">
            <a:off x="2587894" y="1516021"/>
            <a:ext cx="1102636" cy="0"/>
          </a:xfrm>
          <a:prstGeom prst="straightConnector1">
            <a:avLst/>
          </a:prstGeom>
          <a:ln>
            <a:solidFill>
              <a:schemeClr val="tx1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Arrow Connector 68">
            <a:extLst>
              <a:ext uri="{FF2B5EF4-FFF2-40B4-BE49-F238E27FC236}">
                <a16:creationId xmlns:a16="http://schemas.microsoft.com/office/drawing/2014/main" id="{4455DB84-3590-6C4C-B350-31481AF01FB8}"/>
              </a:ext>
            </a:extLst>
          </p:cNvPr>
          <p:cNvCxnSpPr>
            <a:cxnSpLocks/>
          </p:cNvCxnSpPr>
          <p:nvPr/>
        </p:nvCxnSpPr>
        <p:spPr>
          <a:xfrm>
            <a:off x="2587894" y="1516021"/>
            <a:ext cx="0" cy="75920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Rounded Rectangle 69">
            <a:extLst>
              <a:ext uri="{FF2B5EF4-FFF2-40B4-BE49-F238E27FC236}">
                <a16:creationId xmlns:a16="http://schemas.microsoft.com/office/drawing/2014/main" id="{97C4C5EC-36E7-8A41-B6AF-8A83AD1F9C1E}"/>
              </a:ext>
            </a:extLst>
          </p:cNvPr>
          <p:cNvSpPr/>
          <p:nvPr/>
        </p:nvSpPr>
        <p:spPr>
          <a:xfrm>
            <a:off x="1921804" y="2275225"/>
            <a:ext cx="1301180" cy="926892"/>
          </a:xfrm>
          <a:prstGeom prst="roundRect">
            <a:avLst/>
          </a:prstGeom>
          <a:solidFill>
            <a:schemeClr val="accent2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marL="14288" indent="-14288" algn="ctr"/>
            <a:r>
              <a:rPr lang="en-US" sz="1400" b="1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Processed data</a:t>
            </a:r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 Outcome &amp; Feature set</a:t>
            </a:r>
          </a:p>
        </p:txBody>
      </p:sp>
      <p:sp>
        <p:nvSpPr>
          <p:cNvPr id="2" name="Arc 1">
            <a:extLst>
              <a:ext uri="{FF2B5EF4-FFF2-40B4-BE49-F238E27FC236}">
                <a16:creationId xmlns:a16="http://schemas.microsoft.com/office/drawing/2014/main" id="{1D34FB4D-A705-5B42-909D-E07338A4004E}"/>
              </a:ext>
            </a:extLst>
          </p:cNvPr>
          <p:cNvSpPr/>
          <p:nvPr/>
        </p:nvSpPr>
        <p:spPr>
          <a:xfrm rot="18129147">
            <a:off x="8515114" y="2268116"/>
            <a:ext cx="589471" cy="591349"/>
          </a:xfrm>
          <a:prstGeom prst="arc">
            <a:avLst>
              <a:gd name="adj1" fmla="val 16200000"/>
              <a:gd name="adj2" fmla="val 12357398"/>
            </a:avLst>
          </a:prstGeom>
          <a:ln>
            <a:solidFill>
              <a:schemeClr val="tx1"/>
            </a:solidFill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994B61A4-7482-6041-895D-C20C1B763554}"/>
              </a:ext>
            </a:extLst>
          </p:cNvPr>
          <p:cNvSpPr/>
          <p:nvPr/>
        </p:nvSpPr>
        <p:spPr>
          <a:xfrm>
            <a:off x="9148017" y="2238597"/>
            <a:ext cx="1397517" cy="651585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4288" indent="-14288" algn="ctr"/>
            <a:r>
              <a:rPr lang="en-US" sz="1400" i="1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n</a:t>
            </a:r>
            <a:r>
              <a:rPr lang="en-US" sz="1400" dirty="0">
                <a:solidFill>
                  <a:schemeClr val="tx1"/>
                </a:solidFill>
                <a:latin typeface="Helvetica Neue" charset="0"/>
                <a:ea typeface="Helvetica Neue" charset="0"/>
                <a:cs typeface="Helvetica Neue" charset="0"/>
              </a:rPr>
              <a:t> different train/test data splits</a:t>
            </a:r>
            <a:endParaRPr lang="en-US" sz="1400" i="1" dirty="0">
              <a:solidFill>
                <a:schemeClr val="tx1"/>
              </a:solidFill>
              <a:latin typeface="Helvetica Neue" charset="0"/>
              <a:ea typeface="Helvetica Neue" charset="0"/>
              <a:cs typeface="Helvetica Neue" charset="0"/>
            </a:endParaRP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66CC612-B67B-714A-A502-B8C66D3FE140}"/>
              </a:ext>
            </a:extLst>
          </p:cNvPr>
          <p:cNvSpPr/>
          <p:nvPr/>
        </p:nvSpPr>
        <p:spPr>
          <a:xfrm>
            <a:off x="8479191" y="1969445"/>
            <a:ext cx="2148552" cy="1010071"/>
          </a:xfrm>
          <a:prstGeom prst="rect">
            <a:avLst/>
          </a:prstGeom>
          <a:noFill/>
          <a:ln w="28575"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US" sz="1400" dirty="0">
                <a:solidFill>
                  <a:schemeClr val="tx1"/>
                </a:solidFill>
              </a:rPr>
              <a:t> Recommended</a:t>
            </a:r>
          </a:p>
        </p:txBody>
      </p:sp>
    </p:spTree>
    <p:extLst>
      <p:ext uri="{BB962C8B-B14F-4D97-AF65-F5344CB8AC3E}">
        <p14:creationId xmlns:p14="http://schemas.microsoft.com/office/powerpoint/2010/main" val="23945958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261</TotalTime>
  <Words>138</Words>
  <Application>Microsoft Macintosh PowerPoint</Application>
  <PresentationFormat>Widescreen</PresentationFormat>
  <Paragraphs>35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Courier New</vt:lpstr>
      <vt:lpstr>Helvetica Neue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Lapp, Zena</dc:creator>
  <cp:lastModifiedBy>Lapp, Zena</cp:lastModifiedBy>
  <cp:revision>30</cp:revision>
  <cp:lastPrinted>2020-11-11T18:19:15Z</cp:lastPrinted>
  <dcterms:created xsi:type="dcterms:W3CDTF">2020-06-24T18:42:04Z</dcterms:created>
  <dcterms:modified xsi:type="dcterms:W3CDTF">2020-11-11T18:58:15Z</dcterms:modified>
</cp:coreProperties>
</file>

<file path=docProps/thumbnail.jpeg>
</file>